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307" r:id="rId4"/>
    <p:sldId id="26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B8F24-2483-408B-B8E7-38EC2AE89A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DA7E5-3433-4C29-A12D-28D3D8FF2A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730D9-E90B-43F7-8F1B-0451F68E3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6625C8A-FC2F-45CF-8925-A0132EB68A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5A5BF-700E-471C-A620-A70E34DB50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7A093-B3EB-422B-A60B-96F2AF1C0C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0E7F8-B4CB-497C-8BE5-E44EC5914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3C184-E76C-4DBB-A355-37DB582BF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E6F2E-4F90-44CD-9A17-053D9F992F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76D3D-D5C0-4146-9D50-1427617FF9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7657F-EF58-4890-BF67-D4F9DDB71F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2AE78-9173-4539-A8D9-2F6BD22E3D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58DB3C0-5DD2-47A9-8683-A35C085194F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6.xml"/><Relationship Id="rId18" Type="http://schemas.openxmlformats.org/officeDocument/2006/relationships/slide" Target="slide36.xml"/><Relationship Id="rId26" Type="http://schemas.openxmlformats.org/officeDocument/2006/relationships/slide" Target="slide2.xml"/><Relationship Id="rId3" Type="http://schemas.openxmlformats.org/officeDocument/2006/relationships/slide" Target="slide6.xml"/><Relationship Id="rId21" Type="http://schemas.openxmlformats.org/officeDocument/2006/relationships/slide" Target="slide42.xml"/><Relationship Id="rId7" Type="http://schemas.openxmlformats.org/officeDocument/2006/relationships/slide" Target="slide14.xml"/><Relationship Id="rId12" Type="http://schemas.openxmlformats.org/officeDocument/2006/relationships/slide" Target="slide24.xml"/><Relationship Id="rId17" Type="http://schemas.openxmlformats.org/officeDocument/2006/relationships/slide" Target="slide34.xml"/><Relationship Id="rId25" Type="http://schemas.openxmlformats.org/officeDocument/2006/relationships/slide" Target="slide50.xml"/><Relationship Id="rId2" Type="http://schemas.openxmlformats.org/officeDocument/2006/relationships/slide" Target="slide4.xml"/><Relationship Id="rId16" Type="http://schemas.openxmlformats.org/officeDocument/2006/relationships/slide" Target="slide32.xml"/><Relationship Id="rId20" Type="http://schemas.openxmlformats.org/officeDocument/2006/relationships/slide" Target="slide4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11" Type="http://schemas.openxmlformats.org/officeDocument/2006/relationships/slide" Target="slide22.xml"/><Relationship Id="rId24" Type="http://schemas.openxmlformats.org/officeDocument/2006/relationships/slide" Target="slide48.xml"/><Relationship Id="rId5" Type="http://schemas.openxmlformats.org/officeDocument/2006/relationships/slide" Target="slide10.xml"/><Relationship Id="rId15" Type="http://schemas.openxmlformats.org/officeDocument/2006/relationships/slide" Target="slide30.xml"/><Relationship Id="rId23" Type="http://schemas.openxmlformats.org/officeDocument/2006/relationships/slide" Target="slide46.xml"/><Relationship Id="rId10" Type="http://schemas.openxmlformats.org/officeDocument/2006/relationships/slide" Target="slide20.xml"/><Relationship Id="rId19" Type="http://schemas.openxmlformats.org/officeDocument/2006/relationships/slide" Target="slide38.xml"/><Relationship Id="rId4" Type="http://schemas.openxmlformats.org/officeDocument/2006/relationships/slide" Target="slide8.xml"/><Relationship Id="rId9" Type="http://schemas.openxmlformats.org/officeDocument/2006/relationships/slide" Target="slide18.xml"/><Relationship Id="rId14" Type="http://schemas.openxmlformats.org/officeDocument/2006/relationships/slide" Target="slide28.xml"/><Relationship Id="rId22" Type="http://schemas.openxmlformats.org/officeDocument/2006/relationships/slide" Target="slide4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" action="ppaction://hlinksldjump"/>
              </a:rPr>
              <a:t>10</a:t>
            </a:r>
            <a:endParaRPr lang="en-US"/>
          </a:p>
        </p:txBody>
      </p:sp>
      <p:sp>
        <p:nvSpPr>
          <p:cNvPr id="2138" name="AutoShape 9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15</a:t>
            </a:r>
            <a:endParaRPr lang="en-US">
              <a:hlinkClick r:id="rId3" action="ppaction://hlinksldjump"/>
            </a:endParaRPr>
          </a:p>
        </p:txBody>
      </p:sp>
      <p:sp>
        <p:nvSpPr>
          <p:cNvPr id="2139" name="AutoShape 9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20</a:t>
            </a:r>
            <a:endParaRPr lang="en-US">
              <a:hlinkClick r:id="rId4" action="ppaction://hlinksldjump"/>
            </a:endParaRPr>
          </a:p>
        </p:txBody>
      </p:sp>
      <p:sp>
        <p:nvSpPr>
          <p:cNvPr id="2140" name="AutoShape 9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25</a:t>
            </a:r>
            <a:endParaRPr lang="en-US"/>
          </a:p>
        </p:txBody>
      </p:sp>
      <p:sp>
        <p:nvSpPr>
          <p:cNvPr id="2149" name="AutoShape 10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</a:t>
            </a:r>
            <a:endParaRPr lang="en-US"/>
          </a:p>
        </p:txBody>
      </p:sp>
      <p:sp>
        <p:nvSpPr>
          <p:cNvPr id="2150" name="AutoShape 10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</a:t>
            </a:r>
            <a:endParaRPr lang="en-US">
              <a:hlinkClick r:id="rId7" action="ppaction://hlinksldjump"/>
            </a:endParaRPr>
          </a:p>
        </p:txBody>
      </p:sp>
      <p:sp>
        <p:nvSpPr>
          <p:cNvPr id="2151" name="AutoShape 103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15</a:t>
            </a:r>
            <a:endParaRPr lang="en-US"/>
          </a:p>
        </p:txBody>
      </p:sp>
      <p:sp>
        <p:nvSpPr>
          <p:cNvPr id="2152" name="AutoShape 104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20</a:t>
            </a:r>
            <a:endParaRPr lang="en-US"/>
          </a:p>
        </p:txBody>
      </p:sp>
      <p:sp>
        <p:nvSpPr>
          <p:cNvPr id="2153" name="AutoShape 105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25</a:t>
            </a:r>
            <a:endParaRPr lang="en-US"/>
          </a:p>
        </p:txBody>
      </p:sp>
      <p:sp>
        <p:nvSpPr>
          <p:cNvPr id="2154" name="AutoShape 106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</a:t>
            </a:r>
            <a:endParaRPr lang="en-US"/>
          </a:p>
        </p:txBody>
      </p:sp>
      <p:sp>
        <p:nvSpPr>
          <p:cNvPr id="2155" name="AutoShape 107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</a:t>
            </a:r>
            <a:endParaRPr lang="en-US"/>
          </a:p>
        </p:txBody>
      </p:sp>
      <p:sp>
        <p:nvSpPr>
          <p:cNvPr id="2156" name="AutoShape 108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15</a:t>
            </a:r>
            <a:endParaRPr lang="en-US"/>
          </a:p>
        </p:txBody>
      </p:sp>
      <p:sp>
        <p:nvSpPr>
          <p:cNvPr id="2157" name="AutoShape 109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20</a:t>
            </a:r>
            <a:endParaRPr lang="en-US"/>
          </a:p>
        </p:txBody>
      </p:sp>
      <p:sp>
        <p:nvSpPr>
          <p:cNvPr id="2158" name="AutoShape 110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25</a:t>
            </a:r>
            <a:endParaRPr lang="en-US"/>
          </a:p>
        </p:txBody>
      </p:sp>
      <p:sp>
        <p:nvSpPr>
          <p:cNvPr id="2159" name="AutoShape 111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</a:t>
            </a:r>
            <a:endParaRPr lang="en-US"/>
          </a:p>
        </p:txBody>
      </p:sp>
      <p:sp>
        <p:nvSpPr>
          <p:cNvPr id="2160" name="AutoShape 112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</a:t>
            </a:r>
            <a:endParaRPr lang="en-US"/>
          </a:p>
        </p:txBody>
      </p:sp>
      <p:sp>
        <p:nvSpPr>
          <p:cNvPr id="2161" name="AutoShape 113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15</a:t>
            </a:r>
            <a:endParaRPr lang="en-US"/>
          </a:p>
        </p:txBody>
      </p:sp>
      <p:sp>
        <p:nvSpPr>
          <p:cNvPr id="2162" name="AutoShape 114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20</a:t>
            </a:r>
            <a:endParaRPr lang="en-US"/>
          </a:p>
        </p:txBody>
      </p:sp>
      <p:sp>
        <p:nvSpPr>
          <p:cNvPr id="2163" name="AutoShape 115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25</a:t>
            </a:r>
            <a:endParaRPr lang="en-US"/>
          </a:p>
        </p:txBody>
      </p:sp>
      <p:sp>
        <p:nvSpPr>
          <p:cNvPr id="2164" name="AutoShape 116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</a:t>
            </a:r>
            <a:endParaRPr lang="en-US"/>
          </a:p>
        </p:txBody>
      </p:sp>
      <p:sp>
        <p:nvSpPr>
          <p:cNvPr id="2165" name="AutoShape 117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</a:t>
            </a:r>
            <a:endParaRPr lang="en-US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15</a:t>
            </a:r>
            <a:endParaRPr lang="en-US"/>
          </a:p>
        </p:txBody>
      </p:sp>
      <p:sp>
        <p:nvSpPr>
          <p:cNvPr id="2167" name="AutoShape 119">
            <a:hlinkClick r:id="rId2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20</a:t>
            </a:r>
            <a:endParaRPr lang="en-US"/>
          </a:p>
        </p:txBody>
      </p:sp>
      <p:sp>
        <p:nvSpPr>
          <p:cNvPr id="2168" name="AutoShape 120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25</a:t>
            </a:r>
            <a:endParaRPr lang="en-US"/>
          </a:p>
        </p:txBody>
      </p:sp>
      <p:sp>
        <p:nvSpPr>
          <p:cNvPr id="2088" name="AutoShape 4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" action="ppaction://hlinkshowjump?jump=nextslide"/>
              </a:rPr>
              <a:t>5</a:t>
            </a:r>
            <a:endParaRPr lang="en-US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993366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hu-HU" sz="1400" dirty="0" smtClean="0">
                <a:solidFill>
                  <a:schemeClr val="bg1"/>
                </a:solidFill>
              </a:rPr>
              <a:t>Fizikai mennyiségek </a:t>
            </a:r>
          </a:p>
          <a:p>
            <a:r>
              <a:rPr lang="hu-HU" sz="1400" dirty="0" smtClean="0">
                <a:solidFill>
                  <a:schemeClr val="bg1"/>
                </a:solidFill>
              </a:rPr>
              <a:t>és mértékegységeik</a:t>
            </a:r>
          </a:p>
          <a:p>
            <a:r>
              <a:rPr lang="hu-HU" sz="1400" dirty="0" smtClean="0">
                <a:solidFill>
                  <a:schemeClr val="bg1"/>
                </a:solidFill>
              </a:rPr>
              <a:t>SI rendszer</a:t>
            </a:r>
            <a:endParaRPr lang="sr-Latn-CS" sz="1400" dirty="0">
              <a:solidFill>
                <a:schemeClr val="bg1"/>
              </a:solidFill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993366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hu-HU" sz="1400" dirty="0" smtClean="0">
                <a:solidFill>
                  <a:schemeClr val="bg1"/>
                </a:solidFill>
              </a:rPr>
              <a:t>A  hosszúság mérése</a:t>
            </a:r>
          </a:p>
          <a:p>
            <a:r>
              <a:rPr lang="hu-HU" sz="1400" dirty="0" smtClean="0">
                <a:solidFill>
                  <a:schemeClr val="bg1"/>
                </a:solidFill>
              </a:rPr>
              <a:t>és</a:t>
            </a:r>
          </a:p>
          <a:p>
            <a:r>
              <a:rPr lang="hu-HU" sz="1400" dirty="0" smtClean="0">
                <a:solidFill>
                  <a:schemeClr val="bg1"/>
                </a:solidFill>
              </a:rPr>
              <a:t>a  terület meghatározása</a:t>
            </a:r>
          </a:p>
          <a:p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993366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hu-HU" sz="1400" dirty="0" smtClean="0">
                <a:solidFill>
                  <a:schemeClr val="bg1"/>
                </a:solidFill>
              </a:rPr>
              <a:t>A térfogat mérése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9933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hu-HU" sz="1400" dirty="0" smtClean="0">
                <a:solidFill>
                  <a:schemeClr val="bg1"/>
                </a:solidFill>
              </a:rPr>
              <a:t>Az idő mérése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993366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hu-HU" sz="1400" dirty="0" smtClean="0">
                <a:solidFill>
                  <a:schemeClr val="bg1"/>
                </a:solidFill>
              </a:rPr>
              <a:t>Mérési eredmények</a:t>
            </a:r>
          </a:p>
          <a:p>
            <a:r>
              <a:rPr lang="hu-HU" sz="1400" dirty="0" smtClean="0">
                <a:solidFill>
                  <a:schemeClr val="bg1"/>
                </a:solidFill>
              </a:rPr>
              <a:t> és mérési hibák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3" name="Text Box 2053"/>
          <p:cNvSpPr txBox="1">
            <a:spLocks noChangeArrowheads="1"/>
          </p:cNvSpPr>
          <p:nvPr/>
        </p:nvSpPr>
        <p:spPr bwMode="auto">
          <a:xfrm>
            <a:off x="0" y="2520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b="1" dirty="0" smtClean="0"/>
              <a:t>Hány</a:t>
            </a:r>
            <a:r>
              <a:rPr lang="hu-HU" dirty="0" smtClean="0"/>
              <a:t> alapmennyiség van az </a:t>
            </a:r>
            <a:r>
              <a:rPr lang="sr-Latn-CS" dirty="0" smtClean="0"/>
              <a:t>SI rendszerben</a:t>
            </a:r>
            <a:r>
              <a:rPr lang="sr-Cyrl-CS" dirty="0" smtClean="0"/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2" name="Text Box 1030"/>
          <p:cNvSpPr txBox="1">
            <a:spLocks noChangeArrowheads="1"/>
          </p:cNvSpPr>
          <p:nvPr/>
        </p:nvSpPr>
        <p:spPr bwMode="auto">
          <a:xfrm>
            <a:off x="0" y="2520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Az SI rendszerben </a:t>
            </a:r>
            <a:r>
              <a:rPr lang="hu-HU" b="1" dirty="0" smtClean="0"/>
              <a:t>hét</a:t>
            </a:r>
            <a:r>
              <a:rPr lang="hu-HU" dirty="0" smtClean="0"/>
              <a:t> alapmennyiség van</a:t>
            </a:r>
            <a:r>
              <a:rPr lang="sr-Cyrl-CS" dirty="0" smtClean="0"/>
              <a:t>. 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9" name="Text Box 2053"/>
          <p:cNvSpPr txBox="1">
            <a:spLocks noChangeArrowheads="1"/>
          </p:cNvSpPr>
          <p:nvPr/>
        </p:nvSpPr>
        <p:spPr bwMode="auto">
          <a:xfrm>
            <a:off x="0" y="25574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Mi a </a:t>
            </a:r>
            <a:r>
              <a:rPr lang="hu-HU" b="1" dirty="0" smtClean="0"/>
              <a:t>hosszúság</a:t>
            </a:r>
            <a:r>
              <a:rPr lang="hu-HU" dirty="0" smtClean="0"/>
              <a:t> alapmértékegysége az </a:t>
            </a:r>
            <a:r>
              <a:rPr lang="sr-Latn-CS" dirty="0" smtClean="0"/>
              <a:t>SI rendszerben</a:t>
            </a:r>
            <a:r>
              <a:rPr lang="sr-Cyrl-CS" dirty="0" smtClean="0"/>
              <a:t>?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Text Box 1030"/>
          <p:cNvSpPr txBox="1">
            <a:spLocks noChangeArrowheads="1"/>
          </p:cNvSpPr>
          <p:nvPr/>
        </p:nvSpPr>
        <p:spPr bwMode="auto">
          <a:xfrm>
            <a:off x="0" y="25574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A hosszúság alapmértékegysége az </a:t>
            </a:r>
            <a:r>
              <a:rPr lang="sr-Latn-CS" dirty="0" smtClean="0"/>
              <a:t>SI </a:t>
            </a:r>
            <a:r>
              <a:rPr lang="hu-HU" dirty="0" smtClean="0"/>
              <a:t>rendszerben a </a:t>
            </a:r>
            <a:r>
              <a:rPr lang="hu-HU" b="1" dirty="0" smtClean="0"/>
              <a:t>méter</a:t>
            </a:r>
            <a:r>
              <a:rPr lang="hu-HU" dirty="0" smtClean="0"/>
              <a:t> </a:t>
            </a:r>
            <a:r>
              <a:rPr lang="sr-Cyrl-CS" dirty="0" smtClean="0"/>
              <a:t>(</a:t>
            </a:r>
            <a:r>
              <a:rPr lang="sr-Latn-CS" dirty="0"/>
              <a:t>m</a:t>
            </a:r>
            <a:r>
              <a:rPr lang="sr-Cyrl-CS" dirty="0"/>
              <a:t>).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5" name="Text Box 3077"/>
          <p:cNvSpPr txBox="1">
            <a:spLocks noChangeArrowheads="1"/>
          </p:cNvSpPr>
          <p:nvPr/>
        </p:nvSpPr>
        <p:spPr bwMode="auto">
          <a:xfrm>
            <a:off x="0" y="255746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Sorold fel a métertől </a:t>
            </a:r>
            <a:r>
              <a:rPr lang="sr-Cyrl-CS" dirty="0" smtClean="0"/>
              <a:t>10</a:t>
            </a:r>
            <a:r>
              <a:rPr lang="hu-HU" dirty="0" smtClean="0"/>
              <a:t>-szer</a:t>
            </a:r>
            <a:r>
              <a:rPr lang="sr-Cyrl-CS" dirty="0" smtClean="0"/>
              <a:t>, </a:t>
            </a:r>
            <a:r>
              <a:rPr lang="sr-Cyrl-CS" dirty="0"/>
              <a:t>100 </a:t>
            </a:r>
            <a:r>
              <a:rPr lang="hu-HU" dirty="0" smtClean="0"/>
              <a:t>–szor és </a:t>
            </a:r>
            <a:r>
              <a:rPr lang="sr-Cyrl-CS" dirty="0" smtClean="0"/>
              <a:t> </a:t>
            </a:r>
            <a:r>
              <a:rPr lang="sr-Cyrl-CS" dirty="0"/>
              <a:t>1000 </a:t>
            </a:r>
            <a:r>
              <a:rPr lang="hu-HU" dirty="0" smtClean="0"/>
              <a:t>–szer kisebb mértékegységeket</a:t>
            </a:r>
            <a:r>
              <a:rPr lang="sr-Cyrl-CS" dirty="0" smtClean="0"/>
              <a:t>?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2052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937" name="Group 2057"/>
          <p:cNvGrpSpPr>
            <a:grpSpLocks/>
          </p:cNvGrpSpPr>
          <p:nvPr/>
        </p:nvGrpSpPr>
        <p:grpSpPr bwMode="auto">
          <a:xfrm>
            <a:off x="0" y="2462213"/>
            <a:ext cx="9144000" cy="2838450"/>
            <a:chOff x="0" y="1007"/>
            <a:chExt cx="5760" cy="1788"/>
          </a:xfrm>
        </p:grpSpPr>
        <p:graphicFrame>
          <p:nvGraphicFramePr>
            <p:cNvPr id="124935" name="Object 2055"/>
            <p:cNvGraphicFramePr>
              <a:graphicFrameLocks noChangeAspect="1"/>
            </p:cNvGraphicFramePr>
            <p:nvPr/>
          </p:nvGraphicFramePr>
          <p:xfrm>
            <a:off x="2110" y="1705"/>
            <a:ext cx="1586" cy="1090"/>
          </p:xfrm>
          <a:graphic>
            <a:graphicData uri="http://schemas.openxmlformats.org/presentationml/2006/ole">
              <p:oleObj spid="_x0000_s124935" name="Equation" r:id="rId3" imgW="812520" imgH="558720" progId="Equation.DSMT4">
                <p:embed/>
              </p:oleObj>
            </a:graphicData>
          </a:graphic>
        </p:graphicFrame>
        <p:sp>
          <p:nvSpPr>
            <p:cNvPr id="124936" name="Rectangle 2056"/>
            <p:cNvSpPr>
              <a:spLocks noChangeArrowheads="1"/>
            </p:cNvSpPr>
            <p:nvPr/>
          </p:nvSpPr>
          <p:spPr bwMode="auto">
            <a:xfrm>
              <a:off x="0" y="1007"/>
              <a:ext cx="57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/>
              <a:r>
                <a:rPr lang="hu-HU" dirty="0" smtClean="0"/>
                <a:t>A métertől 1</a:t>
              </a:r>
              <a:r>
                <a:rPr lang="en-US" dirty="0" smtClean="0"/>
                <a:t>0-szer </a:t>
              </a:r>
              <a:r>
                <a:rPr lang="en-US" dirty="0" err="1" smtClean="0"/>
                <a:t>kisebb</a:t>
              </a:r>
              <a:r>
                <a:rPr lang="en-US" dirty="0" smtClean="0"/>
                <a:t> a </a:t>
              </a:r>
              <a:r>
                <a:rPr lang="en-US" dirty="0" err="1" smtClean="0"/>
                <a:t>decim</a:t>
              </a:r>
              <a:r>
                <a:rPr lang="hu-HU" dirty="0" smtClean="0"/>
                <a:t>éter,</a:t>
              </a:r>
              <a:r>
                <a:rPr lang="sr-Cyrl-CS" dirty="0" smtClean="0"/>
                <a:t> </a:t>
              </a:r>
              <a:r>
                <a:rPr lang="hu-HU" dirty="0" smtClean="0"/>
                <a:t>1</a:t>
              </a:r>
              <a:r>
                <a:rPr lang="en-US" dirty="0" smtClean="0"/>
                <a:t>00-szor </a:t>
              </a:r>
              <a:r>
                <a:rPr lang="en-US" dirty="0" err="1" smtClean="0"/>
                <a:t>kisebb</a:t>
              </a:r>
              <a:r>
                <a:rPr lang="en-US" dirty="0" smtClean="0"/>
                <a:t> a </a:t>
              </a:r>
              <a:r>
                <a:rPr lang="en-US" dirty="0" err="1" smtClean="0"/>
                <a:t>centim</a:t>
              </a:r>
              <a:r>
                <a:rPr lang="hu-HU" dirty="0" smtClean="0"/>
                <a:t>éter, és </a:t>
              </a:r>
              <a:r>
                <a:rPr lang="en-US" dirty="0" smtClean="0"/>
                <a:t>1000-szer</a:t>
              </a:r>
              <a:r>
                <a:rPr lang="hu-HU" dirty="0" smtClean="0"/>
                <a:t> </a:t>
              </a:r>
              <a:r>
                <a:rPr lang="en-US" dirty="0" smtClean="0"/>
                <a:t> </a:t>
              </a:r>
              <a:r>
                <a:rPr lang="en-US" dirty="0" err="1" smtClean="0"/>
                <a:t>kisebb</a:t>
              </a:r>
              <a:r>
                <a:rPr lang="en-US" dirty="0" smtClean="0"/>
                <a:t> a </a:t>
              </a:r>
              <a:r>
                <a:rPr lang="en-US" dirty="0" err="1" smtClean="0"/>
                <a:t>millim</a:t>
              </a:r>
              <a:r>
                <a:rPr lang="hu-HU" dirty="0" smtClean="0"/>
                <a:t>éter. </a:t>
              </a:r>
              <a:endParaRPr lang="en-US" dirty="0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Text Box 1029"/>
          <p:cNvSpPr txBox="1">
            <a:spLocks noChangeArrowheads="1"/>
          </p:cNvSpPr>
          <p:nvPr/>
        </p:nvSpPr>
        <p:spPr bwMode="auto">
          <a:xfrm>
            <a:off x="0" y="2535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Mi a</a:t>
            </a:r>
            <a:r>
              <a:rPr lang="hu-HU" b="1" dirty="0" smtClean="0"/>
              <a:t> terület </a:t>
            </a:r>
            <a:r>
              <a:rPr lang="hu-HU" dirty="0" smtClean="0"/>
              <a:t>alapmértékegysége az SI rendszerben</a:t>
            </a:r>
            <a:r>
              <a:rPr lang="sr-Cyrl-CS" dirty="0" smtClean="0"/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4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0" y="253523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A terület alapmértékegysége az SI rendszerben a </a:t>
            </a:r>
            <a:r>
              <a:rPr lang="hu-HU" b="1" dirty="0" smtClean="0"/>
              <a:t>négyzetméter</a:t>
            </a:r>
            <a:r>
              <a:rPr lang="hu-HU" dirty="0" smtClean="0"/>
              <a:t> </a:t>
            </a:r>
            <a:r>
              <a:rPr lang="sr-Cyrl-CS" dirty="0" smtClean="0"/>
              <a:t>(</a:t>
            </a:r>
            <a:r>
              <a:rPr lang="sr-Latn-CS" dirty="0"/>
              <a:t>m</a:t>
            </a:r>
            <a:r>
              <a:rPr lang="sr-Cyrl-CS" baseline="30000" dirty="0"/>
              <a:t>2</a:t>
            </a:r>
            <a:r>
              <a:rPr lang="sr-Cyrl-CS" dirty="0"/>
              <a:t>).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7" name="Rectangle 2053"/>
          <p:cNvSpPr>
            <a:spLocks noChangeArrowheads="1"/>
          </p:cNvSpPr>
          <p:nvPr/>
        </p:nvSpPr>
        <p:spPr bwMode="auto">
          <a:xfrm>
            <a:off x="0" y="253523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Hányad része a </a:t>
            </a:r>
            <a:r>
              <a:rPr lang="sr-Latn-CS" dirty="0" smtClean="0"/>
              <a:t>dm</a:t>
            </a:r>
            <a:r>
              <a:rPr lang="sr-Cyrl-CS" baseline="30000" dirty="0" smtClean="0"/>
              <a:t>2</a:t>
            </a:r>
            <a:r>
              <a:rPr lang="sr-Cyrl-CS" dirty="0" smtClean="0"/>
              <a:t>, </a:t>
            </a:r>
            <a:r>
              <a:rPr lang="hu-HU" dirty="0" smtClean="0"/>
              <a:t>és a </a:t>
            </a:r>
            <a:r>
              <a:rPr lang="sr-Latn-CS" dirty="0" smtClean="0"/>
              <a:t>cm</a:t>
            </a:r>
            <a:r>
              <a:rPr lang="sr-Cyrl-CS" baseline="30000" dirty="0" smtClean="0"/>
              <a:t>2</a:t>
            </a:r>
            <a:r>
              <a:rPr lang="sr-Cyrl-CS" dirty="0" smtClean="0"/>
              <a:t> </a:t>
            </a:r>
            <a:r>
              <a:rPr lang="hu-HU" dirty="0" smtClean="0"/>
              <a:t>a négyzetméternek </a:t>
            </a:r>
            <a:r>
              <a:rPr lang="sr-Cyrl-CS" dirty="0" smtClean="0"/>
              <a:t>(</a:t>
            </a:r>
            <a:r>
              <a:rPr lang="sr-Latn-CS" dirty="0"/>
              <a:t>m</a:t>
            </a:r>
            <a:r>
              <a:rPr lang="sr-Cyrl-CS" baseline="30000" dirty="0"/>
              <a:t>2</a:t>
            </a:r>
            <a:r>
              <a:rPr lang="sr-Cyrl-CS" dirty="0" smtClean="0"/>
              <a:t>)</a:t>
            </a:r>
            <a:r>
              <a:rPr lang="hu-HU" dirty="0" smtClean="0"/>
              <a:t>, vagyis: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169985" name="Object 1"/>
          <p:cNvGraphicFramePr>
            <a:graphicFrameLocks noChangeAspect="1"/>
          </p:cNvGraphicFramePr>
          <p:nvPr/>
        </p:nvGraphicFramePr>
        <p:xfrm>
          <a:off x="2285984" y="3214686"/>
          <a:ext cx="4143404" cy="844552"/>
        </p:xfrm>
        <a:graphic>
          <a:graphicData uri="http://schemas.openxmlformats.org/presentationml/2006/ole">
            <p:oleObj spid="_x0000_s169985" name="Equation" r:id="rId3" imgW="1180800" imgH="215640" progId="Equation.DSMT4">
              <p:embed/>
            </p:oleObj>
          </a:graphicData>
        </a:graphic>
      </p:graphicFrame>
      <p:graphicFrame>
        <p:nvGraphicFramePr>
          <p:cNvPr id="169986" name="Object 2"/>
          <p:cNvGraphicFramePr>
            <a:graphicFrameLocks noChangeAspect="1"/>
          </p:cNvGraphicFramePr>
          <p:nvPr/>
        </p:nvGraphicFramePr>
        <p:xfrm>
          <a:off x="2214546" y="4286256"/>
          <a:ext cx="4143404" cy="822330"/>
        </p:xfrm>
        <a:graphic>
          <a:graphicData uri="http://schemas.openxmlformats.org/presentationml/2006/ole">
            <p:oleObj spid="_x0000_s169986" name="Equation" r:id="rId4" imgW="1180800" imgH="2156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127" name="Object 1031"/>
          <p:cNvGraphicFramePr>
            <a:graphicFrameLocks noChangeAspect="1"/>
          </p:cNvGraphicFramePr>
          <p:nvPr/>
        </p:nvGraphicFramePr>
        <p:xfrm>
          <a:off x="2960688" y="3573463"/>
          <a:ext cx="3186112" cy="652462"/>
        </p:xfrm>
        <a:graphic>
          <a:graphicData uri="http://schemas.openxmlformats.org/presentationml/2006/ole">
            <p:oleObj spid="_x0000_s133127" name="Equation" r:id="rId3" imgW="990360" imgH="203040" progId="Equation.DSMT4">
              <p:embed/>
            </p:oleObj>
          </a:graphicData>
        </a:graphic>
      </p:graphicFrame>
      <p:graphicFrame>
        <p:nvGraphicFramePr>
          <p:cNvPr id="133129" name="Object 1033"/>
          <p:cNvGraphicFramePr>
            <a:graphicFrameLocks noChangeAspect="1"/>
          </p:cNvGraphicFramePr>
          <p:nvPr/>
        </p:nvGraphicFramePr>
        <p:xfrm>
          <a:off x="3211513" y="2492375"/>
          <a:ext cx="2697162" cy="652463"/>
        </p:xfrm>
        <a:graphic>
          <a:graphicData uri="http://schemas.openxmlformats.org/presentationml/2006/ole">
            <p:oleObj spid="_x0000_s133129" name="Equation" r:id="rId4" imgW="838080" imgH="2030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2492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dirty="0" smtClean="0"/>
              <a:t>Magyarázd meg  </a:t>
            </a:r>
            <a:r>
              <a:rPr lang="hu-HU" dirty="0" smtClean="0"/>
              <a:t>a </a:t>
            </a:r>
            <a:r>
              <a:rPr lang="hu-HU" b="1" dirty="0" smtClean="0"/>
              <a:t>mérés</a:t>
            </a:r>
            <a:r>
              <a:rPr lang="hu-HU" dirty="0" smtClean="0"/>
              <a:t> </a:t>
            </a:r>
            <a:r>
              <a:rPr lang="hu-HU" dirty="0" smtClean="0"/>
              <a:t>fogalmát!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3" name="Text Box 1029"/>
          <p:cNvSpPr txBox="1">
            <a:spLocks noChangeArrowheads="1"/>
          </p:cNvSpPr>
          <p:nvPr/>
        </p:nvSpPr>
        <p:spPr bwMode="auto">
          <a:xfrm>
            <a:off x="0" y="25654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Hogyan számítható ki a </a:t>
            </a:r>
            <a:r>
              <a:rPr lang="hu-HU" b="1" dirty="0" smtClean="0"/>
              <a:t>négyzet</a:t>
            </a:r>
            <a:r>
              <a:rPr lang="hu-HU" dirty="0" smtClean="0"/>
              <a:t> és a </a:t>
            </a:r>
            <a:r>
              <a:rPr lang="hu-HU" b="1" dirty="0" smtClean="0"/>
              <a:t>téglalap</a:t>
            </a:r>
            <a:r>
              <a:rPr lang="hu-HU" dirty="0" smtClean="0"/>
              <a:t> területe</a:t>
            </a:r>
            <a:r>
              <a:rPr lang="sr-Cyrl-CS" dirty="0" smtClean="0"/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2052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2" name="Text Box 2054"/>
          <p:cNvSpPr txBox="1">
            <a:spLocks noChangeArrowheads="1"/>
          </p:cNvSpPr>
          <p:nvPr/>
        </p:nvSpPr>
        <p:spPr bwMode="auto">
          <a:xfrm>
            <a:off x="0" y="253523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b="1" dirty="0" smtClean="0"/>
              <a:t>Négyzet</a:t>
            </a:r>
            <a:r>
              <a:rPr lang="sr-Cyrl-CS" dirty="0" smtClean="0"/>
              <a:t>:</a:t>
            </a:r>
            <a:r>
              <a:rPr lang="hu-HU" dirty="0" smtClean="0"/>
              <a:t>le kell mérni oldalának a hosszát, és képlettel kiszámítani a területet:</a:t>
            </a:r>
            <a:endParaRPr lang="en-US" dirty="0"/>
          </a:p>
        </p:txBody>
      </p:sp>
      <p:sp>
        <p:nvSpPr>
          <p:cNvPr id="137223" name="Text Box 2055"/>
          <p:cNvSpPr txBox="1">
            <a:spLocks noChangeArrowheads="1"/>
          </p:cNvSpPr>
          <p:nvPr/>
        </p:nvSpPr>
        <p:spPr bwMode="auto">
          <a:xfrm>
            <a:off x="0" y="44069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b="1" dirty="0" smtClean="0"/>
              <a:t>Téglalap</a:t>
            </a:r>
            <a:r>
              <a:rPr lang="sr-Cyrl-CS" dirty="0" smtClean="0"/>
              <a:t>:</a:t>
            </a:r>
            <a:r>
              <a:rPr lang="hu-HU" dirty="0" smtClean="0"/>
              <a:t>le kell mérni oldalainak hosszát és képlettel  kiszámítani a területét:</a:t>
            </a:r>
            <a:endParaRPr lang="en-US" dirty="0"/>
          </a:p>
        </p:txBody>
      </p:sp>
      <p:graphicFrame>
        <p:nvGraphicFramePr>
          <p:cNvPr id="137224" name="Object 2056"/>
          <p:cNvGraphicFramePr>
            <a:graphicFrameLocks noChangeAspect="1"/>
          </p:cNvGraphicFramePr>
          <p:nvPr/>
        </p:nvGraphicFramePr>
        <p:xfrm>
          <a:off x="3563938" y="3573463"/>
          <a:ext cx="1955800" cy="523875"/>
        </p:xfrm>
        <a:graphic>
          <a:graphicData uri="http://schemas.openxmlformats.org/presentationml/2006/ole">
            <p:oleObj spid="_x0000_s137224" name="Equation" r:id="rId3" imgW="711000" imgH="190440" progId="Equation.DSMT4">
              <p:embed/>
            </p:oleObj>
          </a:graphicData>
        </a:graphic>
      </p:graphicFrame>
      <p:graphicFrame>
        <p:nvGraphicFramePr>
          <p:cNvPr id="137225" name="Object 2057"/>
          <p:cNvGraphicFramePr>
            <a:graphicFrameLocks noChangeAspect="1"/>
          </p:cNvGraphicFramePr>
          <p:nvPr/>
        </p:nvGraphicFramePr>
        <p:xfrm>
          <a:off x="3962400" y="5516563"/>
          <a:ext cx="1257300" cy="454025"/>
        </p:xfrm>
        <a:graphic>
          <a:graphicData uri="http://schemas.openxmlformats.org/presentationml/2006/ole">
            <p:oleObj spid="_x0000_s137225" name="Equation" r:id="rId4" imgW="457200" imgH="16488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1" name="Text Box 1031"/>
          <p:cNvSpPr txBox="1">
            <a:spLocks noChangeArrowheads="1"/>
          </p:cNvSpPr>
          <p:nvPr/>
        </p:nvSpPr>
        <p:spPr bwMode="auto">
          <a:xfrm>
            <a:off x="0" y="2535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Mi a</a:t>
            </a:r>
            <a:r>
              <a:rPr lang="hu-HU" b="1" dirty="0" smtClean="0"/>
              <a:t> térfogat </a:t>
            </a:r>
            <a:r>
              <a:rPr lang="hu-HU" dirty="0" smtClean="0"/>
              <a:t>jele és alapmértékegysége az SI rendszerben</a:t>
            </a:r>
            <a:r>
              <a:rPr lang="sr-Cyrl-CS" dirty="0" smtClean="0"/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2052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8" name="Text Box 2054"/>
          <p:cNvSpPr txBox="1">
            <a:spLocks noChangeArrowheads="1"/>
          </p:cNvSpPr>
          <p:nvPr/>
        </p:nvSpPr>
        <p:spPr bwMode="auto">
          <a:xfrm>
            <a:off x="0" y="250031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A térfogat jele : </a:t>
            </a:r>
            <a:r>
              <a:rPr lang="sr-Latn-CS" b="1" i="1" dirty="0" smtClean="0"/>
              <a:t>V</a:t>
            </a:r>
            <a:r>
              <a:rPr lang="sr-Cyrl-CS" b="1" dirty="0" smtClean="0"/>
              <a:t>.</a:t>
            </a:r>
            <a:endParaRPr lang="sr-Cyrl-CS" b="1" dirty="0"/>
          </a:p>
          <a:p>
            <a:pPr eaLnBrk="1" hangingPunct="1"/>
            <a:r>
              <a:rPr lang="hu-HU" dirty="0" smtClean="0"/>
              <a:t>A térfogat alapmértékegysége az SI rendszerben : </a:t>
            </a:r>
            <a:r>
              <a:rPr lang="hu-HU" b="1" dirty="0" smtClean="0"/>
              <a:t>köbméter</a:t>
            </a:r>
            <a:r>
              <a:rPr lang="sr-Cyrl-CS" b="1" dirty="0" smtClean="0"/>
              <a:t> </a:t>
            </a:r>
            <a:r>
              <a:rPr lang="sr-Cyrl-CS" dirty="0"/>
              <a:t>(</a:t>
            </a:r>
            <a:r>
              <a:rPr lang="sr-Latn-CS" dirty="0"/>
              <a:t>m</a:t>
            </a:r>
            <a:r>
              <a:rPr lang="sr-Cyrl-CS" baseline="30000" dirty="0"/>
              <a:t>3</a:t>
            </a:r>
            <a:r>
              <a:rPr lang="sr-Cyrl-CS" dirty="0"/>
              <a:t>).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5" name="Rectangle 1029"/>
          <p:cNvSpPr>
            <a:spLocks noChangeArrowheads="1"/>
          </p:cNvSpPr>
          <p:nvPr/>
        </p:nvSpPr>
        <p:spPr bwMode="auto">
          <a:xfrm>
            <a:off x="0" y="253523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Hányad része a </a:t>
            </a:r>
            <a:r>
              <a:rPr lang="sr-Latn-CS" dirty="0" smtClean="0"/>
              <a:t>dm</a:t>
            </a:r>
            <a:r>
              <a:rPr lang="sr-Cyrl-CS" baseline="30000" dirty="0" smtClean="0"/>
              <a:t>3</a:t>
            </a:r>
            <a:r>
              <a:rPr lang="hu-HU" baseline="30000" dirty="0" smtClean="0"/>
              <a:t> </a:t>
            </a:r>
            <a:endParaRPr lang="hu-HU" dirty="0" smtClean="0"/>
          </a:p>
          <a:p>
            <a:pPr eaLnBrk="1" hangingPunct="1"/>
            <a:r>
              <a:rPr lang="hu-HU" dirty="0" smtClean="0"/>
              <a:t>és a </a:t>
            </a:r>
            <a:r>
              <a:rPr lang="sr-Latn-CS" dirty="0" smtClean="0"/>
              <a:t>cm</a:t>
            </a:r>
            <a:r>
              <a:rPr lang="sr-Cyrl-CS" baseline="30000" dirty="0" smtClean="0"/>
              <a:t>3</a:t>
            </a:r>
            <a:r>
              <a:rPr lang="hu-HU" dirty="0" smtClean="0"/>
              <a:t> a köbméternek, vagyis:</a:t>
            </a:r>
          </a:p>
          <a:p>
            <a:pPr eaLnBrk="1" hangingPunct="1"/>
            <a:endParaRPr lang="hu-HU" dirty="0" smtClean="0"/>
          </a:p>
          <a:p>
            <a:pPr eaLnBrk="1" hangingPunct="1"/>
            <a:endParaRPr lang="hu-HU" dirty="0" smtClean="0"/>
          </a:p>
          <a:p>
            <a:pPr eaLnBrk="1" hangingPunct="1"/>
            <a:r>
              <a:rPr lang="sr-Cyrl-CS" dirty="0" smtClean="0"/>
              <a:t> </a:t>
            </a:r>
            <a:endParaRPr lang="en-US" dirty="0"/>
          </a:p>
        </p:txBody>
      </p:sp>
      <p:graphicFrame>
        <p:nvGraphicFramePr>
          <p:cNvPr id="162817" name="Object 1"/>
          <p:cNvGraphicFramePr>
            <a:graphicFrameLocks noChangeAspect="1"/>
          </p:cNvGraphicFramePr>
          <p:nvPr/>
        </p:nvGraphicFramePr>
        <p:xfrm>
          <a:off x="1571604" y="3611563"/>
          <a:ext cx="5214974" cy="889007"/>
        </p:xfrm>
        <a:graphic>
          <a:graphicData uri="http://schemas.openxmlformats.org/presentationml/2006/ole">
            <p:oleObj spid="_x0000_s162817" name="Equation" r:id="rId3" imgW="1104840" imgH="215640" progId="Equation.DSMT4">
              <p:embed/>
            </p:oleObj>
          </a:graphicData>
        </a:graphic>
      </p:graphicFrame>
      <p:graphicFrame>
        <p:nvGraphicFramePr>
          <p:cNvPr id="162818" name="Object 2"/>
          <p:cNvGraphicFramePr>
            <a:graphicFrameLocks noChangeAspect="1"/>
          </p:cNvGraphicFramePr>
          <p:nvPr/>
        </p:nvGraphicFramePr>
        <p:xfrm>
          <a:off x="1571604" y="5000636"/>
          <a:ext cx="5357850" cy="857256"/>
        </p:xfrm>
        <a:graphic>
          <a:graphicData uri="http://schemas.openxmlformats.org/presentationml/2006/ole">
            <p:oleObj spid="_x0000_s162818" name="Equation" r:id="rId4" imgW="1104840" imgH="2156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2052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5414" name="Object 2054"/>
          <p:cNvGraphicFramePr>
            <a:graphicFrameLocks noChangeAspect="1"/>
          </p:cNvGraphicFramePr>
          <p:nvPr/>
        </p:nvGraphicFramePr>
        <p:xfrm>
          <a:off x="3141663" y="2492375"/>
          <a:ext cx="2859087" cy="652463"/>
        </p:xfrm>
        <a:graphic>
          <a:graphicData uri="http://schemas.openxmlformats.org/presentationml/2006/ole">
            <p:oleObj spid="_x0000_s145414" name="Equation" r:id="rId3" imgW="888840" imgH="203040" progId="Equation.DSMT4">
              <p:embed/>
            </p:oleObj>
          </a:graphicData>
        </a:graphic>
      </p:graphicFrame>
      <p:graphicFrame>
        <p:nvGraphicFramePr>
          <p:cNvPr id="145415" name="Object 2055"/>
          <p:cNvGraphicFramePr>
            <a:graphicFrameLocks noChangeAspect="1"/>
          </p:cNvGraphicFramePr>
          <p:nvPr/>
        </p:nvGraphicFramePr>
        <p:xfrm>
          <a:off x="2855913" y="3363913"/>
          <a:ext cx="3554412" cy="652462"/>
        </p:xfrm>
        <a:graphic>
          <a:graphicData uri="http://schemas.openxmlformats.org/presentationml/2006/ole">
            <p:oleObj spid="_x0000_s145415" name="Equation" r:id="rId4" imgW="1104840" imgH="2030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1" name="Rectangle 1029"/>
          <p:cNvSpPr>
            <a:spLocks noChangeArrowheads="1"/>
          </p:cNvSpPr>
          <p:nvPr/>
        </p:nvSpPr>
        <p:spPr bwMode="auto">
          <a:xfrm>
            <a:off x="0" y="253523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Hány köbdeciméter 1 liter</a:t>
            </a:r>
            <a:r>
              <a:rPr lang="sr-Cyrl-CS" dirty="0" smtClean="0"/>
              <a:t>?</a:t>
            </a:r>
            <a:endParaRPr lang="hu-HU" dirty="0" smtClean="0"/>
          </a:p>
          <a:p>
            <a:pPr eaLnBrk="1" hangingPunct="1"/>
            <a:endParaRPr lang="hu-HU" dirty="0" smtClean="0"/>
          </a:p>
          <a:p>
            <a:pPr eaLnBrk="1" hangingPunct="1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802926" y="3198168"/>
            <a:ext cx="42787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hu-HU" dirty="0" smtClean="0"/>
              <a:t>Hány </a:t>
            </a:r>
            <a:r>
              <a:rPr lang="hu-HU" dirty="0" smtClean="0"/>
              <a:t>köbcentiméter  </a:t>
            </a:r>
            <a:r>
              <a:rPr lang="hu-HU" dirty="0" smtClean="0"/>
              <a:t>1 </a:t>
            </a:r>
            <a:r>
              <a:rPr lang="hu-HU" dirty="0" smtClean="0"/>
              <a:t>milliliter</a:t>
            </a:r>
            <a:r>
              <a:rPr lang="sr-Cyrl-CS" dirty="0" smtClean="0"/>
              <a:t>?</a:t>
            </a:r>
            <a:endParaRPr lang="hu-HU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2052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0" name="Text Box 2054"/>
          <p:cNvSpPr txBox="1">
            <a:spLocks noChangeArrowheads="1"/>
          </p:cNvSpPr>
          <p:nvPr/>
        </p:nvSpPr>
        <p:spPr bwMode="auto">
          <a:xfrm>
            <a:off x="0" y="2557463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1 liter  </a:t>
            </a:r>
            <a:r>
              <a:rPr lang="en-US" dirty="0" smtClean="0"/>
              <a:t>= </a:t>
            </a:r>
            <a:r>
              <a:rPr lang="hu-HU" dirty="0" smtClean="0"/>
              <a:t>1 </a:t>
            </a:r>
            <a:r>
              <a:rPr lang="sr-Latn-CS" dirty="0" smtClean="0"/>
              <a:t>dm</a:t>
            </a:r>
            <a:r>
              <a:rPr lang="sr-Cyrl-CS" baseline="30000" dirty="0" smtClean="0"/>
              <a:t>3</a:t>
            </a:r>
            <a:endParaRPr lang="hu-HU" dirty="0" smtClean="0"/>
          </a:p>
          <a:p>
            <a:pPr eaLnBrk="1" hangingPunct="1"/>
            <a:endParaRPr lang="hu-HU" dirty="0" smtClean="0"/>
          </a:p>
          <a:p>
            <a:pPr eaLnBrk="1" hangingPunct="1"/>
            <a:endParaRPr lang="hu-HU" dirty="0" smtClean="0"/>
          </a:p>
          <a:p>
            <a:pPr eaLnBrk="1" hangingPunct="1"/>
            <a:endParaRPr lang="hu-HU" dirty="0" smtClean="0"/>
          </a:p>
          <a:p>
            <a:pPr eaLnBrk="1" hangingPunct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02499" y="3198168"/>
            <a:ext cx="25234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hu-HU" dirty="0" smtClean="0"/>
              <a:t>1milliliter  </a:t>
            </a:r>
            <a:r>
              <a:rPr lang="en-US" dirty="0" smtClean="0"/>
              <a:t>= 1 </a:t>
            </a:r>
            <a:r>
              <a:rPr lang="sr-Latn-CS" dirty="0" smtClean="0"/>
              <a:t>cm</a:t>
            </a:r>
            <a:r>
              <a:rPr lang="sr-Cyrl-CS" baseline="30000" dirty="0" smtClean="0"/>
              <a:t>3</a:t>
            </a:r>
            <a:endParaRPr lang="hu-HU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0" y="256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Hogyan számítható ki a </a:t>
            </a:r>
            <a:r>
              <a:rPr lang="hu-HU" b="1" dirty="0" smtClean="0"/>
              <a:t>kocka</a:t>
            </a:r>
            <a:r>
              <a:rPr lang="hu-HU" dirty="0" smtClean="0"/>
              <a:t> és a </a:t>
            </a:r>
            <a:r>
              <a:rPr lang="hu-HU" b="1" dirty="0" smtClean="0"/>
              <a:t>téglatest</a:t>
            </a:r>
            <a:r>
              <a:rPr lang="hu-HU" dirty="0" smtClean="0"/>
              <a:t> térfogata</a:t>
            </a:r>
            <a:r>
              <a:rPr lang="sr-Cyrl-CS" dirty="0" smtClean="0"/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6" name="Text Box 1030"/>
          <p:cNvSpPr txBox="1">
            <a:spLocks noChangeArrowheads="1"/>
          </p:cNvSpPr>
          <p:nvPr/>
        </p:nvSpPr>
        <p:spPr bwMode="auto">
          <a:xfrm>
            <a:off x="0" y="253523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b="1" dirty="0" smtClean="0"/>
              <a:t>Kocka</a:t>
            </a:r>
            <a:r>
              <a:rPr lang="hu-HU" dirty="0" smtClean="0"/>
              <a:t> </a:t>
            </a:r>
            <a:r>
              <a:rPr lang="sr-Cyrl-CS" dirty="0" smtClean="0"/>
              <a:t>:</a:t>
            </a:r>
            <a:r>
              <a:rPr lang="hu-HU" dirty="0" smtClean="0"/>
              <a:t> le kell mérni élének hosszát, és képlettel kiszámítani a térfogatot:</a:t>
            </a:r>
            <a:endParaRPr lang="en-US" dirty="0"/>
          </a:p>
        </p:txBody>
      </p:sp>
      <p:graphicFrame>
        <p:nvGraphicFramePr>
          <p:cNvPr id="153607" name="Object 1031"/>
          <p:cNvGraphicFramePr>
            <a:graphicFrameLocks noChangeAspect="1"/>
          </p:cNvGraphicFramePr>
          <p:nvPr/>
        </p:nvGraphicFramePr>
        <p:xfrm>
          <a:off x="3419475" y="3500438"/>
          <a:ext cx="2305050" cy="523875"/>
        </p:xfrm>
        <a:graphic>
          <a:graphicData uri="http://schemas.openxmlformats.org/presentationml/2006/ole">
            <p:oleObj spid="_x0000_s153607" name="Equation" r:id="rId3" imgW="838080" imgH="190440" progId="Equation.DSMT4">
              <p:embed/>
            </p:oleObj>
          </a:graphicData>
        </a:graphic>
      </p:graphicFrame>
      <p:sp>
        <p:nvSpPr>
          <p:cNvPr id="153608" name="Text Box 1032"/>
          <p:cNvSpPr txBox="1">
            <a:spLocks noChangeArrowheads="1"/>
          </p:cNvSpPr>
          <p:nvPr/>
        </p:nvSpPr>
        <p:spPr bwMode="auto">
          <a:xfrm>
            <a:off x="0" y="44069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b="1" dirty="0" smtClean="0"/>
              <a:t>Téglatest</a:t>
            </a:r>
            <a:r>
              <a:rPr lang="sr-Cyrl-CS" dirty="0" smtClean="0"/>
              <a:t>:</a:t>
            </a:r>
            <a:r>
              <a:rPr lang="hu-HU" dirty="0" smtClean="0"/>
              <a:t> le kell mérni a hosszát, szélességét és magasságát, majd képlettel kiszámítani a térfogatot:</a:t>
            </a:r>
            <a:endParaRPr lang="en-US" dirty="0"/>
          </a:p>
        </p:txBody>
      </p:sp>
      <p:graphicFrame>
        <p:nvGraphicFramePr>
          <p:cNvPr id="153609" name="Object 1033"/>
          <p:cNvGraphicFramePr>
            <a:graphicFrameLocks noChangeAspect="1"/>
          </p:cNvGraphicFramePr>
          <p:nvPr/>
        </p:nvGraphicFramePr>
        <p:xfrm>
          <a:off x="3779838" y="5422900"/>
          <a:ext cx="1606550" cy="454025"/>
        </p:xfrm>
        <a:graphic>
          <a:graphicData uri="http://schemas.openxmlformats.org/presentationml/2006/ole">
            <p:oleObj spid="_x0000_s153609" name="Equation" r:id="rId4" imgW="583920" imgH="16488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685800" y="248602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60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600200" y="12890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1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2492375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dirty="0" smtClean="0"/>
              <a:t>Méréskor az adott  fizikai mennyiséget </a:t>
            </a:r>
            <a:r>
              <a:rPr lang="hu-HU" b="1" dirty="0" smtClean="0"/>
              <a:t>összehasonlítjuk</a:t>
            </a:r>
            <a:r>
              <a:rPr lang="hu-HU" dirty="0" smtClean="0"/>
              <a:t> a fizikai mennyiség elfogadott mértékegységével. </a:t>
            </a:r>
            <a:endParaRPr lang="en-US" dirty="0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0" y="2562225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Milyen mértékegységű </a:t>
            </a:r>
            <a:r>
              <a:rPr lang="hu-HU" b="1" dirty="0" smtClean="0"/>
              <a:t>beosztások</a:t>
            </a:r>
            <a:r>
              <a:rPr lang="hu-HU" dirty="0" smtClean="0"/>
              <a:t> vannak  leggyakrabban </a:t>
            </a:r>
            <a:r>
              <a:rPr lang="hu-HU" dirty="0" smtClean="0"/>
              <a:t>a  </a:t>
            </a:r>
            <a:r>
              <a:rPr lang="hu-HU" dirty="0" smtClean="0"/>
              <a:t>mérőhengerek oldalán</a:t>
            </a:r>
            <a:r>
              <a:rPr lang="sr-Cyrl-CS" dirty="0" smtClean="0"/>
              <a:t>?</a:t>
            </a:r>
            <a:endParaRPr lang="sr-Latn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2" name="Text Box 1030"/>
          <p:cNvSpPr txBox="1">
            <a:spLocks noChangeArrowheads="1"/>
          </p:cNvSpPr>
          <p:nvPr/>
        </p:nvSpPr>
        <p:spPr bwMode="auto">
          <a:xfrm>
            <a:off x="0" y="2562225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 Leggyakrabban  </a:t>
            </a:r>
            <a:r>
              <a:rPr lang="sr-Latn-CS" dirty="0" smtClean="0"/>
              <a:t>cm</a:t>
            </a:r>
            <a:r>
              <a:rPr lang="sr-Cyrl-CS" baseline="30000" dirty="0" smtClean="0"/>
              <a:t>3</a:t>
            </a:r>
            <a:r>
              <a:rPr lang="hu-HU" baseline="30000" dirty="0" smtClean="0"/>
              <a:t> </a:t>
            </a:r>
            <a:r>
              <a:rPr lang="sr-Cyrl-CS" dirty="0" smtClean="0"/>
              <a:t> </a:t>
            </a:r>
            <a:r>
              <a:rPr lang="hu-HU" dirty="0" smtClean="0"/>
              <a:t>- es vagy </a:t>
            </a:r>
            <a:r>
              <a:rPr lang="sr-Latn-CS" dirty="0" smtClean="0"/>
              <a:t>ml – es beosztások vannak a mérőhengeren</a:t>
            </a:r>
            <a:r>
              <a:rPr lang="sr-Cyrl-CS" dirty="0" smtClean="0"/>
              <a:t>.</a:t>
            </a:r>
            <a:endParaRPr lang="sr-Latn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0" y="2535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Mi az </a:t>
            </a:r>
            <a:r>
              <a:rPr lang="hu-HU" b="1" dirty="0" smtClean="0"/>
              <a:t>idő</a:t>
            </a:r>
            <a:r>
              <a:rPr lang="hu-HU" dirty="0" smtClean="0"/>
              <a:t> jele és alapmértékegysége az SI rendszerben</a:t>
            </a:r>
            <a:r>
              <a:rPr lang="sr-Cyrl-CS" dirty="0" smtClean="0"/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8" name="Text Box 1030"/>
          <p:cNvSpPr txBox="1">
            <a:spLocks noChangeArrowheads="1"/>
          </p:cNvSpPr>
          <p:nvPr/>
        </p:nvSpPr>
        <p:spPr bwMode="auto">
          <a:xfrm>
            <a:off x="0" y="2562225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Az idő jele : </a:t>
            </a:r>
            <a:r>
              <a:rPr lang="sr-Latn-CS" b="1" i="1" dirty="0" smtClean="0">
                <a:cs typeface="Times New Roman" pitchFamily="18" charset="0"/>
              </a:rPr>
              <a:t>t</a:t>
            </a:r>
            <a:r>
              <a:rPr lang="sr-Cyrl-CS" dirty="0">
                <a:cs typeface="Times New Roman" pitchFamily="18" charset="0"/>
              </a:rPr>
              <a:t>.</a:t>
            </a:r>
          </a:p>
          <a:p>
            <a:pPr eaLnBrk="1" hangingPunct="1"/>
            <a:r>
              <a:rPr lang="hu-HU" dirty="0" smtClean="0">
                <a:cs typeface="Times New Roman" pitchFamily="18" charset="0"/>
              </a:rPr>
              <a:t>Alapmértékegysége az SI rendszerben :</a:t>
            </a:r>
            <a:r>
              <a:rPr lang="hu-HU" b="1" dirty="0" smtClean="0">
                <a:cs typeface="Times New Roman" pitchFamily="18" charset="0"/>
              </a:rPr>
              <a:t> másodperc </a:t>
            </a:r>
            <a:r>
              <a:rPr lang="sr-Cyrl-CS" dirty="0" smtClean="0">
                <a:cs typeface="Times New Roman" pitchFamily="18" charset="0"/>
              </a:rPr>
              <a:t>(</a:t>
            </a:r>
            <a:r>
              <a:rPr lang="sr-Latn-CS" dirty="0">
                <a:cs typeface="Times New Roman" pitchFamily="18" charset="0"/>
              </a:rPr>
              <a:t>s</a:t>
            </a:r>
            <a:r>
              <a:rPr lang="sr-Cyrl-CS" dirty="0">
                <a:cs typeface="Times New Roman" pitchFamily="18" charset="0"/>
              </a:rPr>
              <a:t>).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0" y="2535238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Hány másodpercig tart:</a:t>
            </a:r>
          </a:p>
          <a:p>
            <a:pPr eaLnBrk="1" hangingPunct="1"/>
            <a:r>
              <a:rPr lang="hu-HU" dirty="0" smtClean="0"/>
              <a:t> 1 perc,</a:t>
            </a:r>
          </a:p>
          <a:p>
            <a:pPr eaLnBrk="1" hangingPunct="1"/>
            <a:r>
              <a:rPr lang="hu-HU" dirty="0" smtClean="0"/>
              <a:t>1 óra,</a:t>
            </a:r>
          </a:p>
          <a:p>
            <a:pPr eaLnBrk="1" hangingPunct="1"/>
            <a:r>
              <a:rPr lang="hu-HU" dirty="0" smtClean="0"/>
              <a:t>   1 nap 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5894" name="Object 1030"/>
          <p:cNvGraphicFramePr>
            <a:graphicFrameLocks noChangeAspect="1"/>
          </p:cNvGraphicFramePr>
          <p:nvPr/>
        </p:nvGraphicFramePr>
        <p:xfrm>
          <a:off x="3603625" y="2441575"/>
          <a:ext cx="1960563" cy="530225"/>
        </p:xfrm>
        <a:graphic>
          <a:graphicData uri="http://schemas.openxmlformats.org/presentationml/2006/ole">
            <p:oleObj spid="_x0000_s165894" name="Equation" r:id="rId3" imgW="609480" imgH="164880" progId="Equation.DSMT4">
              <p:embed/>
            </p:oleObj>
          </a:graphicData>
        </a:graphic>
      </p:graphicFrame>
      <p:graphicFrame>
        <p:nvGraphicFramePr>
          <p:cNvPr id="165895" name="Object 1031"/>
          <p:cNvGraphicFramePr>
            <a:graphicFrameLocks noChangeAspect="1"/>
          </p:cNvGraphicFramePr>
          <p:nvPr/>
        </p:nvGraphicFramePr>
        <p:xfrm>
          <a:off x="2228850" y="3276600"/>
          <a:ext cx="4821238" cy="530225"/>
        </p:xfrm>
        <a:graphic>
          <a:graphicData uri="http://schemas.openxmlformats.org/presentationml/2006/ole">
            <p:oleObj spid="_x0000_s165895" name="Equation" r:id="rId4" imgW="1498320" imgH="164880" progId="Equation.DSMT4">
              <p:embed/>
            </p:oleObj>
          </a:graphicData>
        </a:graphic>
      </p:graphicFrame>
      <p:graphicFrame>
        <p:nvGraphicFramePr>
          <p:cNvPr id="165896" name="Object 1032"/>
          <p:cNvGraphicFramePr>
            <a:graphicFrameLocks noChangeAspect="1"/>
          </p:cNvGraphicFramePr>
          <p:nvPr/>
        </p:nvGraphicFramePr>
        <p:xfrm>
          <a:off x="1325563" y="4227513"/>
          <a:ext cx="6619875" cy="611187"/>
        </p:xfrm>
        <a:graphic>
          <a:graphicData uri="http://schemas.openxmlformats.org/presentationml/2006/ole">
            <p:oleObj spid="_x0000_s165896" name="Equation" r:id="rId5" imgW="2057400" imgH="190440" progId="Equation.DSMT4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0" y="2535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Mit fejez ki az </a:t>
            </a:r>
            <a:r>
              <a:rPr lang="hu-HU" b="1" dirty="0" smtClean="0">
                <a:cs typeface="Times New Roman" pitchFamily="18" charset="0"/>
              </a:rPr>
              <a:t>időpont</a:t>
            </a:r>
            <a:r>
              <a:rPr lang="hu-HU" dirty="0" smtClean="0">
                <a:cs typeface="Times New Roman" pitchFamily="18" charset="0"/>
              </a:rPr>
              <a:t> és az </a:t>
            </a:r>
            <a:r>
              <a:rPr lang="hu-HU" b="1" dirty="0" smtClean="0">
                <a:cs typeface="Times New Roman" pitchFamily="18" charset="0"/>
              </a:rPr>
              <a:t>időtartam</a:t>
            </a:r>
            <a:r>
              <a:rPr lang="hu-HU" dirty="0" smtClean="0">
                <a:cs typeface="Times New Roman" pitchFamily="18" charset="0"/>
              </a:rPr>
              <a:t>?</a:t>
            </a:r>
            <a:endParaRPr lang="sr-Cyrl-C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0" name="Text Box 1030"/>
          <p:cNvSpPr txBox="1">
            <a:spLocks noChangeArrowheads="1"/>
          </p:cNvSpPr>
          <p:nvPr/>
        </p:nvSpPr>
        <p:spPr bwMode="auto">
          <a:xfrm>
            <a:off x="0" y="253523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Időpont </a:t>
            </a:r>
            <a:r>
              <a:rPr lang="sr-Cyrl-CS" dirty="0" smtClean="0">
                <a:cs typeface="Times New Roman" pitchFamily="18" charset="0"/>
              </a:rPr>
              <a:t>–</a:t>
            </a:r>
            <a:r>
              <a:rPr lang="hu-HU" dirty="0" smtClean="0">
                <a:cs typeface="Times New Roman" pitchFamily="18" charset="0"/>
              </a:rPr>
              <a:t> </a:t>
            </a:r>
            <a:r>
              <a:rPr lang="hu-HU" b="1" dirty="0" smtClean="0">
                <a:cs typeface="Times New Roman" pitchFamily="18" charset="0"/>
              </a:rPr>
              <a:t>mikor </a:t>
            </a:r>
            <a:r>
              <a:rPr lang="hu-HU" dirty="0" smtClean="0">
                <a:cs typeface="Times New Roman" pitchFamily="18" charset="0"/>
              </a:rPr>
              <a:t>kezdődik egy esemény és </a:t>
            </a:r>
            <a:r>
              <a:rPr lang="hu-HU" b="1" dirty="0" smtClean="0">
                <a:cs typeface="Times New Roman" pitchFamily="18" charset="0"/>
              </a:rPr>
              <a:t>mikor</a:t>
            </a:r>
            <a:r>
              <a:rPr lang="hu-HU" dirty="0" smtClean="0">
                <a:cs typeface="Times New Roman" pitchFamily="18" charset="0"/>
              </a:rPr>
              <a:t>  ér véget</a:t>
            </a:r>
          </a:p>
          <a:p>
            <a:pPr eaLnBrk="1" hangingPunct="1"/>
            <a:r>
              <a:rPr lang="hu-HU" dirty="0" smtClean="0">
                <a:cs typeface="Times New Roman" pitchFamily="18" charset="0"/>
              </a:rPr>
              <a:t>(Kérdése : mikor?)</a:t>
            </a:r>
            <a:endParaRPr lang="sr-Cyrl-CS" dirty="0">
              <a:cs typeface="Times New Roman" pitchFamily="18" charset="0"/>
            </a:endParaRPr>
          </a:p>
        </p:txBody>
      </p:sp>
      <p:sp>
        <p:nvSpPr>
          <p:cNvPr id="169991" name="Text Box 1031"/>
          <p:cNvSpPr txBox="1">
            <a:spLocks noChangeArrowheads="1"/>
          </p:cNvSpPr>
          <p:nvPr/>
        </p:nvSpPr>
        <p:spPr bwMode="auto">
          <a:xfrm>
            <a:off x="0" y="3686175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Időtartam </a:t>
            </a:r>
            <a:r>
              <a:rPr lang="sr-Cyrl-CS" dirty="0" smtClean="0">
                <a:cs typeface="Times New Roman" pitchFamily="18" charset="0"/>
              </a:rPr>
              <a:t>–</a:t>
            </a:r>
            <a:r>
              <a:rPr lang="hu-HU" dirty="0" smtClean="0">
                <a:cs typeface="Times New Roman" pitchFamily="18" charset="0"/>
              </a:rPr>
              <a:t> </a:t>
            </a:r>
            <a:r>
              <a:rPr lang="sr-Cyrl-CS" dirty="0" smtClean="0">
                <a:cs typeface="Times New Roman" pitchFamily="18" charset="0"/>
              </a:rPr>
              <a:t> </a:t>
            </a:r>
            <a:r>
              <a:rPr lang="hu-HU" b="1" dirty="0" smtClean="0">
                <a:cs typeface="Times New Roman" pitchFamily="18" charset="0"/>
              </a:rPr>
              <a:t>mennyi ideig </a:t>
            </a:r>
            <a:r>
              <a:rPr lang="hu-HU" dirty="0" smtClean="0">
                <a:cs typeface="Times New Roman" pitchFamily="18" charset="0"/>
              </a:rPr>
              <a:t>tart egy esemény</a:t>
            </a:r>
          </a:p>
          <a:p>
            <a:pPr eaLnBrk="1" hangingPunct="1"/>
            <a:r>
              <a:rPr lang="hu-HU" dirty="0" smtClean="0">
                <a:cs typeface="Times New Roman" pitchFamily="18" charset="0"/>
              </a:rPr>
              <a:t>(Kérdése : </a:t>
            </a:r>
            <a:r>
              <a:rPr lang="hu-HU" dirty="0" smtClean="0">
                <a:cs typeface="Times New Roman" pitchFamily="18" charset="0"/>
              </a:rPr>
              <a:t>meddig tart?)</a:t>
            </a:r>
            <a:endParaRPr lang="sr-Cyrl-CS" dirty="0" smtClean="0">
              <a:cs typeface="Times New Roman" pitchFamily="18" charset="0"/>
            </a:endParaRPr>
          </a:p>
          <a:p>
            <a:pPr eaLnBrk="1" hangingPunct="1"/>
            <a:endParaRPr lang="hu-HU" dirty="0" smtClean="0">
              <a:cs typeface="Times New Roman" pitchFamily="18" charset="0"/>
            </a:endParaRPr>
          </a:p>
          <a:p>
            <a:pPr eaLnBrk="1" hangingPunct="1"/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0" y="2535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Nevezd meg a képen látható időmérő műszereket!</a:t>
            </a:r>
            <a:endParaRPr lang="sr-Cyrl-CS" dirty="0">
              <a:cs typeface="Times New Roman" pitchFamily="18" charset="0"/>
            </a:endParaRPr>
          </a:p>
        </p:txBody>
      </p:sp>
      <p:pic>
        <p:nvPicPr>
          <p:cNvPr id="172038" name="Picture 6" descr="stoperic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3213100"/>
            <a:ext cx="2374900" cy="3352800"/>
          </a:xfrm>
          <a:prstGeom prst="rect">
            <a:avLst/>
          </a:prstGeom>
          <a:noFill/>
        </p:spPr>
      </p:pic>
      <p:pic>
        <p:nvPicPr>
          <p:cNvPr id="172039" name="Picture 7" descr="Metronom 0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363" y="3284538"/>
            <a:ext cx="3167062" cy="316706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Text Box 1031"/>
          <p:cNvSpPr txBox="1">
            <a:spLocks noChangeArrowheads="1"/>
          </p:cNvSpPr>
          <p:nvPr/>
        </p:nvSpPr>
        <p:spPr bwMode="auto">
          <a:xfrm>
            <a:off x="0" y="25352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Kronométer</a:t>
            </a:r>
            <a:r>
              <a:rPr lang="sr-Cyrl-CS" dirty="0" smtClean="0">
                <a:cs typeface="Times New Roman" pitchFamily="18" charset="0"/>
              </a:rPr>
              <a:t> (</a:t>
            </a:r>
            <a:r>
              <a:rPr lang="hu-HU" dirty="0" smtClean="0">
                <a:cs typeface="Times New Roman" pitchFamily="18" charset="0"/>
              </a:rPr>
              <a:t>stopperóra</a:t>
            </a:r>
            <a:r>
              <a:rPr lang="sr-Cyrl-CS" dirty="0" smtClean="0">
                <a:cs typeface="Times New Roman" pitchFamily="18" charset="0"/>
              </a:rPr>
              <a:t>) </a:t>
            </a:r>
            <a:r>
              <a:rPr lang="hu-HU" dirty="0" smtClean="0">
                <a:cs typeface="Times New Roman" pitchFamily="18" charset="0"/>
              </a:rPr>
              <a:t>és metronóm</a:t>
            </a:r>
            <a:r>
              <a:rPr lang="sr-Cyrl-CS" dirty="0" smtClean="0">
                <a:cs typeface="Times New Roman" pitchFamily="18" charset="0"/>
              </a:rPr>
              <a:t>.</a:t>
            </a:r>
            <a:endParaRPr lang="sr-Cyrl-C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25003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Mit mutat meg a </a:t>
            </a:r>
            <a:r>
              <a:rPr lang="hu-HU" b="1" dirty="0" smtClean="0"/>
              <a:t>mérőszám</a:t>
            </a:r>
            <a:r>
              <a:rPr lang="sr-Cyrl-CS" dirty="0" smtClean="0"/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0" y="2492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Mennyi  időnek felel meg </a:t>
            </a:r>
            <a:r>
              <a:rPr lang="hu-HU" b="1" dirty="0" smtClean="0">
                <a:cs typeface="Times New Roman" pitchFamily="18" charset="0"/>
              </a:rPr>
              <a:t>egy év</a:t>
            </a:r>
            <a:r>
              <a:rPr lang="sr-Cyrl-CS" dirty="0" smtClean="0">
                <a:cs typeface="Times New Roman" pitchFamily="18" charset="0"/>
              </a:rPr>
              <a:t>?</a:t>
            </a:r>
            <a:endParaRPr lang="sr-Cyrl-C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2" name="Text Box 1030"/>
          <p:cNvSpPr txBox="1">
            <a:spLocks noChangeArrowheads="1"/>
          </p:cNvSpPr>
          <p:nvPr/>
        </p:nvSpPr>
        <p:spPr bwMode="auto">
          <a:xfrm>
            <a:off x="0" y="2492375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Egy év az az idő, amely alatt a Föld egyszer megkerüli a Napot.</a:t>
            </a:r>
            <a:endParaRPr lang="sr-Cyrl-CS" dirty="0">
              <a:cs typeface="Times New Roman" pitchFamily="18" charset="0"/>
            </a:endParaRPr>
          </a:p>
          <a:p>
            <a:pPr eaLnBrk="1" hangingPunct="1"/>
            <a:r>
              <a:rPr lang="hu-HU" dirty="0" smtClean="0">
                <a:cs typeface="Times New Roman" pitchFamily="18" charset="0"/>
              </a:rPr>
              <a:t>Egy év </a:t>
            </a:r>
            <a:r>
              <a:rPr lang="sr-Cyrl-CS" dirty="0" smtClean="0">
                <a:cs typeface="Times New Roman" pitchFamily="18" charset="0"/>
              </a:rPr>
              <a:t>365 </a:t>
            </a:r>
            <a:r>
              <a:rPr lang="hu-HU" dirty="0" smtClean="0">
                <a:cs typeface="Times New Roman" pitchFamily="18" charset="0"/>
              </a:rPr>
              <a:t>nap</a:t>
            </a:r>
            <a:r>
              <a:rPr lang="sr-Cyrl-CS" dirty="0" smtClean="0">
                <a:cs typeface="Times New Roman" pitchFamily="18" charset="0"/>
              </a:rPr>
              <a:t> </a:t>
            </a:r>
            <a:r>
              <a:rPr lang="sr-Cyrl-CS" dirty="0">
                <a:cs typeface="Times New Roman" pitchFamily="18" charset="0"/>
              </a:rPr>
              <a:t>5 </a:t>
            </a:r>
            <a:r>
              <a:rPr lang="hu-HU" dirty="0" smtClean="0">
                <a:cs typeface="Times New Roman" pitchFamily="18" charset="0"/>
              </a:rPr>
              <a:t>óra</a:t>
            </a:r>
            <a:r>
              <a:rPr lang="sr-Cyrl-CS" dirty="0" smtClean="0">
                <a:cs typeface="Times New Roman" pitchFamily="18" charset="0"/>
              </a:rPr>
              <a:t> </a:t>
            </a:r>
            <a:r>
              <a:rPr lang="sr-Cyrl-CS" dirty="0">
                <a:cs typeface="Times New Roman" pitchFamily="18" charset="0"/>
              </a:rPr>
              <a:t>48 </a:t>
            </a:r>
            <a:r>
              <a:rPr lang="hu-HU" dirty="0" smtClean="0">
                <a:cs typeface="Times New Roman" pitchFamily="18" charset="0"/>
              </a:rPr>
              <a:t>perc</a:t>
            </a:r>
            <a:r>
              <a:rPr lang="sr-Cyrl-CS" dirty="0" smtClean="0">
                <a:cs typeface="Times New Roman" pitchFamily="18" charset="0"/>
              </a:rPr>
              <a:t> </a:t>
            </a:r>
            <a:r>
              <a:rPr lang="sr-Cyrl-CS" dirty="0">
                <a:cs typeface="Times New Roman" pitchFamily="18" charset="0"/>
              </a:rPr>
              <a:t>и 46 </a:t>
            </a:r>
            <a:r>
              <a:rPr lang="hu-HU" dirty="0" smtClean="0">
                <a:cs typeface="Times New Roman" pitchFamily="18" charset="0"/>
              </a:rPr>
              <a:t>másodperc</a:t>
            </a:r>
            <a:r>
              <a:rPr lang="sr-Cyrl-CS" dirty="0" smtClean="0">
                <a:cs typeface="Times New Roman" pitchFamily="18" charset="0"/>
              </a:rPr>
              <a:t>.</a:t>
            </a:r>
            <a:endParaRPr lang="sr-Cyrl-C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0" y="27178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Hogyan számítható ki megismételt mérések esetében a mérési eredmányek  </a:t>
            </a:r>
            <a:r>
              <a:rPr lang="hu-HU" b="1" dirty="0" smtClean="0">
                <a:cs typeface="Times New Roman" pitchFamily="18" charset="0"/>
              </a:rPr>
              <a:t>átlagértéke</a:t>
            </a:r>
            <a:r>
              <a:rPr lang="sr-Cyrl-CS" dirty="0" smtClean="0">
                <a:cs typeface="Times New Roman" pitchFamily="18" charset="0"/>
              </a:rPr>
              <a:t>?</a:t>
            </a:r>
            <a:endParaRPr lang="sr-Cyrl-C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8" name="Rectangle 1030"/>
          <p:cNvSpPr>
            <a:spLocks noChangeArrowheads="1"/>
          </p:cNvSpPr>
          <p:nvPr/>
        </p:nvSpPr>
        <p:spPr bwMode="auto">
          <a:xfrm>
            <a:off x="0" y="2535238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A mérési eredmények átlagértéke egyenlő az összes mérési eredmény számtani középértékével. A középértéket úgy számítható ki, hogy összeadjuk a mérési eredményeket, és az összeget elosztjuk a mérések számával</a:t>
            </a:r>
            <a:r>
              <a:rPr lang="sr-Cyrl-CS" dirty="0" smtClean="0">
                <a:cs typeface="Times New Roman" pitchFamily="18" charset="0"/>
              </a:rPr>
              <a:t>.</a:t>
            </a:r>
            <a:endParaRPr lang="sr-Cyrl-C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0" y="253523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Hogyan számítható ki az </a:t>
            </a:r>
            <a:r>
              <a:rPr lang="hu-HU" b="1" dirty="0" smtClean="0">
                <a:cs typeface="Times New Roman" pitchFamily="18" charset="0"/>
              </a:rPr>
              <a:t>abszolút hiba </a:t>
            </a:r>
            <a:r>
              <a:rPr lang="sr-Cyrl-CS" dirty="0" smtClean="0">
                <a:cs typeface="Times New Roman" pitchFamily="18" charset="0"/>
              </a:rPr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4" name="Rectangle 1030"/>
          <p:cNvSpPr>
            <a:spLocks noChangeArrowheads="1"/>
          </p:cNvSpPr>
          <p:nvPr/>
        </p:nvSpPr>
        <p:spPr bwMode="auto">
          <a:xfrm>
            <a:off x="0" y="25654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Az abszolút </a:t>
            </a:r>
            <a:r>
              <a:rPr lang="hu-HU" dirty="0" smtClean="0">
                <a:cs typeface="Times New Roman" pitchFamily="18" charset="0"/>
              </a:rPr>
              <a:t>hiba </a:t>
            </a:r>
            <a:r>
              <a:rPr lang="hu-HU" dirty="0" smtClean="0">
                <a:cs typeface="Times New Roman" pitchFamily="18" charset="0"/>
              </a:rPr>
              <a:t> </a:t>
            </a:r>
            <a:r>
              <a:rPr lang="hu-HU" dirty="0" smtClean="0">
                <a:cs typeface="Times New Roman" pitchFamily="18" charset="0"/>
              </a:rPr>
              <a:t>az egyes mérési eredmények és az átlagérték </a:t>
            </a:r>
            <a:r>
              <a:rPr lang="hu-HU" dirty="0" smtClean="0">
                <a:cs typeface="Times New Roman" pitchFamily="18" charset="0"/>
              </a:rPr>
              <a:t>közötti </a:t>
            </a:r>
            <a:r>
              <a:rPr lang="hu-HU" dirty="0" smtClean="0">
                <a:cs typeface="Times New Roman" pitchFamily="18" charset="0"/>
              </a:rPr>
              <a:t>különbség. </a:t>
            </a:r>
            <a:r>
              <a:rPr lang="hu-HU" dirty="0" smtClean="0"/>
              <a:t>Abszolút hibának a legnagyobb különbséget  választjuk ki</a:t>
            </a:r>
            <a:r>
              <a:rPr lang="sr-Cyrl-CS" dirty="0" smtClean="0"/>
              <a:t>.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421" name="Object 5"/>
          <p:cNvGraphicFramePr>
            <a:graphicFrameLocks noChangeAspect="1"/>
          </p:cNvGraphicFramePr>
          <p:nvPr>
            <p:ph/>
          </p:nvPr>
        </p:nvGraphicFramePr>
        <p:xfrm>
          <a:off x="2871788" y="3284538"/>
          <a:ext cx="3355975" cy="760412"/>
        </p:xfrm>
        <a:graphic>
          <a:graphicData uri="http://schemas.openxmlformats.org/presentationml/2006/ole">
            <p:oleObj spid="_x0000_s188421" name="Equation" r:id="rId3" imgW="952200" imgH="215640" progId="Equation.DSMT4">
              <p:embed/>
            </p:oleObj>
          </a:graphicData>
        </a:graphic>
      </p:graphicFrame>
      <p:sp>
        <p:nvSpPr>
          <p:cNvPr id="188423" name="Rectangle 7"/>
          <p:cNvSpPr>
            <a:spLocks noChangeArrowheads="1"/>
          </p:cNvSpPr>
          <p:nvPr/>
        </p:nvSpPr>
        <p:spPr bwMode="auto">
          <a:xfrm>
            <a:off x="0" y="2540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Mérés után a tanulók  a végső mérési eredményt így írták fel</a:t>
            </a:r>
            <a:r>
              <a:rPr lang="sr-Cyrl-CS" dirty="0" smtClean="0">
                <a:cs typeface="Times New Roman" pitchFamily="18" charset="0"/>
              </a:rPr>
              <a:t>:</a:t>
            </a:r>
            <a:endParaRPr lang="sr-Cyrl-CS" dirty="0"/>
          </a:p>
        </p:txBody>
      </p:sp>
      <p:sp>
        <p:nvSpPr>
          <p:cNvPr id="188424" name="Rectangle 8"/>
          <p:cNvSpPr>
            <a:spLocks noChangeArrowheads="1"/>
          </p:cNvSpPr>
          <p:nvPr/>
        </p:nvSpPr>
        <p:spPr bwMode="auto">
          <a:xfrm>
            <a:off x="0" y="4365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Mit jelent ez</a:t>
            </a:r>
            <a:r>
              <a:rPr lang="sr-Cyrl-CS" dirty="0" smtClean="0">
                <a:cs typeface="Times New Roman" pitchFamily="18" charset="0"/>
              </a:rPr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0" name="Rectangle 1030"/>
          <p:cNvSpPr>
            <a:spLocks noChangeArrowheads="1"/>
          </p:cNvSpPr>
          <p:nvPr/>
        </p:nvSpPr>
        <p:spPr bwMode="auto">
          <a:xfrm>
            <a:off x="0" y="253523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Ez azt jelenti, hogy a valós eredmény </a:t>
            </a:r>
            <a:r>
              <a:rPr lang="sr-Cyrl-CS" dirty="0" smtClean="0">
                <a:cs typeface="Times New Roman" pitchFamily="18" charset="0"/>
              </a:rPr>
              <a:t>949 </a:t>
            </a:r>
            <a:r>
              <a:rPr lang="sr-Latn-CS" dirty="0">
                <a:cs typeface="Times New Roman" pitchFamily="18" charset="0"/>
              </a:rPr>
              <a:t>mm </a:t>
            </a:r>
            <a:r>
              <a:rPr lang="hu-HU" dirty="0" smtClean="0">
                <a:cs typeface="Times New Roman" pitchFamily="18" charset="0"/>
              </a:rPr>
              <a:t>és</a:t>
            </a:r>
            <a:r>
              <a:rPr lang="sr-Cyrl-CS" dirty="0" smtClean="0">
                <a:cs typeface="Times New Roman" pitchFamily="18" charset="0"/>
              </a:rPr>
              <a:t> </a:t>
            </a:r>
            <a:r>
              <a:rPr lang="sr-Cyrl-CS" dirty="0">
                <a:cs typeface="Times New Roman" pitchFamily="18" charset="0"/>
              </a:rPr>
              <a:t>959 </a:t>
            </a:r>
            <a:r>
              <a:rPr lang="sr-Latn-CS" dirty="0" smtClean="0">
                <a:cs typeface="Times New Roman" pitchFamily="18" charset="0"/>
              </a:rPr>
              <a:t>mm</a:t>
            </a:r>
            <a:r>
              <a:rPr lang="hu-HU" dirty="0" smtClean="0">
                <a:cs typeface="Times New Roman" pitchFamily="18" charset="0"/>
              </a:rPr>
              <a:t> között van.</a:t>
            </a:r>
            <a:endParaRPr lang="sr-Latn-C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0" y="2540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Hogyan számítható ki a </a:t>
            </a:r>
            <a:r>
              <a:rPr lang="hu-HU" b="1" dirty="0" smtClean="0">
                <a:cs typeface="Times New Roman" pitchFamily="18" charset="0"/>
              </a:rPr>
              <a:t>relatív hiba</a:t>
            </a:r>
            <a:r>
              <a:rPr lang="sr-Cyrl-CS" dirty="0" smtClean="0">
                <a:cs typeface="Times New Roman" pitchFamily="18" charset="0"/>
              </a:rPr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6" name="Rectangle 1030"/>
          <p:cNvSpPr>
            <a:spLocks noChangeArrowheads="1"/>
          </p:cNvSpPr>
          <p:nvPr/>
        </p:nvSpPr>
        <p:spPr bwMode="auto">
          <a:xfrm>
            <a:off x="0" y="253523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u-HU" dirty="0" smtClean="0"/>
              <a:t>A relatív hiba a legnagyobb abszolút hiba és az átlagérték hányadosa</a:t>
            </a:r>
            <a:r>
              <a:rPr lang="sr-Cyrl-C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4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2500313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A mérőszám megmutatja hányszor nagyobb a mért mennyiség az elfogadott mértékegységnél.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6" name="Rectangle 8"/>
          <p:cNvSpPr>
            <a:spLocks noChangeArrowheads="1"/>
          </p:cNvSpPr>
          <p:nvPr/>
        </p:nvSpPr>
        <p:spPr bwMode="auto">
          <a:xfrm>
            <a:off x="0" y="253523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hu-HU" dirty="0" smtClean="0">
                <a:cs typeface="Times New Roman" pitchFamily="18" charset="0"/>
              </a:rPr>
              <a:t>Mekkora lehet a relatív hiba </a:t>
            </a:r>
            <a:r>
              <a:rPr lang="hu-HU" smtClean="0">
                <a:cs typeface="Times New Roman" pitchFamily="18" charset="0"/>
              </a:rPr>
              <a:t>legnagyobb értéke</a:t>
            </a:r>
            <a:r>
              <a:rPr lang="sr-Cyrl-CS" smtClean="0">
                <a:cs typeface="Times New Roman" pitchFamily="18" charset="0"/>
              </a:rPr>
              <a:t>?</a:t>
            </a:r>
            <a:endParaRPr lang="sr-Cyrl-C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4" name="Rectangle 1032"/>
          <p:cNvSpPr>
            <a:spLocks noChangeArrowheads="1"/>
          </p:cNvSpPr>
          <p:nvPr/>
        </p:nvSpPr>
        <p:spPr bwMode="auto">
          <a:xfrm>
            <a:off x="0" y="253523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Ha a </a:t>
            </a:r>
            <a:r>
              <a:rPr lang="hu-HU" dirty="0" smtClean="0">
                <a:cs typeface="Times New Roman" pitchFamily="18" charset="0"/>
              </a:rPr>
              <a:t> relatív hiba értéke kisebb </a:t>
            </a:r>
            <a:r>
              <a:rPr lang="en-US" dirty="0" smtClean="0">
                <a:cs typeface="Times New Roman" pitchFamily="18" charset="0"/>
              </a:rPr>
              <a:t>mint </a:t>
            </a:r>
            <a:r>
              <a:rPr lang="hu-HU" dirty="0" smtClean="0">
                <a:cs typeface="Times New Roman" pitchFamily="18" charset="0"/>
              </a:rPr>
              <a:t>1</a:t>
            </a:r>
            <a:r>
              <a:rPr lang="en-US" dirty="0" smtClean="0">
                <a:cs typeface="Times New Roman" pitchFamily="18" charset="0"/>
              </a:rPr>
              <a:t>0% , a m</a:t>
            </a:r>
            <a:r>
              <a:rPr lang="hu-HU" dirty="0" smtClean="0">
                <a:cs typeface="Times New Roman" pitchFamily="18" charset="0"/>
              </a:rPr>
              <a:t>érési eredmények  elfogadhatóak.</a:t>
            </a:r>
            <a:endParaRPr lang="sr-Cyrl-CS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1" name="Text Box 2053"/>
          <p:cNvSpPr txBox="1">
            <a:spLocks noChangeArrowheads="1"/>
          </p:cNvSpPr>
          <p:nvPr/>
        </p:nvSpPr>
        <p:spPr bwMode="auto">
          <a:xfrm>
            <a:off x="0" y="2562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Mit tett lehetővé a </a:t>
            </a:r>
            <a:r>
              <a:rPr lang="hu-HU" b="1" dirty="0" smtClean="0"/>
              <a:t>Nemzetközi Mértékegységrendszer </a:t>
            </a:r>
            <a:r>
              <a:rPr lang="hu-HU" dirty="0" smtClean="0"/>
              <a:t>bevezetése</a:t>
            </a:r>
            <a:r>
              <a:rPr lang="hu-HU" dirty="0" smtClean="0"/>
              <a:t>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0" name="Text Box 1030"/>
          <p:cNvSpPr txBox="1">
            <a:spLocks noChangeArrowheads="1"/>
          </p:cNvSpPr>
          <p:nvPr/>
        </p:nvSpPr>
        <p:spPr bwMode="auto">
          <a:xfrm>
            <a:off x="0" y="256222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sr-Cyrl-CS" dirty="0" smtClean="0"/>
              <a:t>.</a:t>
            </a:r>
            <a:endParaRPr lang="sr-Cyrl-CS" dirty="0"/>
          </a:p>
        </p:txBody>
      </p:sp>
      <p:sp>
        <p:nvSpPr>
          <p:cNvPr id="4" name="Rectangle 3"/>
          <p:cNvSpPr/>
          <p:nvPr/>
        </p:nvSpPr>
        <p:spPr>
          <a:xfrm>
            <a:off x="714348" y="3013502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Nemzetközi Mértékegységrendszer bevezetése lehetővé tette, hogy egységes mértékegységrendszert használjanak az egész világon.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Text Box 2053"/>
          <p:cNvSpPr txBox="1">
            <a:spLocks noChangeArrowheads="1"/>
          </p:cNvSpPr>
          <p:nvPr/>
        </p:nvSpPr>
        <p:spPr bwMode="auto">
          <a:xfrm>
            <a:off x="0" y="2562225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Hogyan nevezzük idegen nyelvű rövidítéssel a Nemzetközi Mértékegységrendszert?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6" name="Rectangle 1030"/>
          <p:cNvSpPr>
            <a:spLocks noChangeArrowheads="1"/>
          </p:cNvSpPr>
          <p:nvPr/>
        </p:nvSpPr>
        <p:spPr bwMode="auto">
          <a:xfrm>
            <a:off x="0" y="2513013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hu-HU" dirty="0" smtClean="0"/>
              <a:t>A Nemzetközi Mértékegységrendszert </a:t>
            </a:r>
            <a:r>
              <a:rPr lang="hu-HU" b="1" dirty="0" smtClean="0"/>
              <a:t>SI</a:t>
            </a:r>
            <a:r>
              <a:rPr lang="hu-HU" dirty="0" smtClean="0"/>
              <a:t> rendszernek nevezzük</a:t>
            </a:r>
            <a:r>
              <a:rPr lang="sr-Cyrl-CS" dirty="0" smtClean="0"/>
              <a:t>.</a:t>
            </a:r>
            <a:endParaRPr lang="sr-Cyrl-C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3012</TotalTime>
  <Words>679</Words>
  <Application>Microsoft PowerPoint</Application>
  <PresentationFormat>On-screen Show (4:3)</PresentationFormat>
  <Paragraphs>103</Paragraphs>
  <Slides>51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Default Design</vt:lpstr>
      <vt:lpstr>Equation</vt:lpstr>
      <vt:lpstr>MathType 6.0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</vt:vector>
  </TitlesOfParts>
  <Company>Grant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Valued Acer Customer</cp:lastModifiedBy>
  <cp:revision>57</cp:revision>
  <dcterms:created xsi:type="dcterms:W3CDTF">1998-08-19T17:45:48Z</dcterms:created>
  <dcterms:modified xsi:type="dcterms:W3CDTF">2012-04-10T16:09:21Z</dcterms:modified>
</cp:coreProperties>
</file>